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60" r:id="rId3"/>
    <p:sldId id="262" r:id="rId4"/>
    <p:sldId id="271" r:id="rId5"/>
    <p:sldId id="264" r:id="rId6"/>
    <p:sldId id="263" r:id="rId7"/>
    <p:sldId id="265" r:id="rId8"/>
    <p:sldId id="269" r:id="rId9"/>
    <p:sldId id="261" r:id="rId10"/>
    <p:sldId id="273" r:id="rId11"/>
    <p:sldId id="274" r:id="rId12"/>
    <p:sldId id="272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137"/>
    <a:srgbClr val="FFFFF0"/>
    <a:srgbClr val="FAEBD7"/>
    <a:srgbClr val="D4D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7"/>
    <p:restoredTop sz="94648"/>
  </p:normalViewPr>
  <p:slideViewPr>
    <p:cSldViewPr snapToGrid="0" snapToObjects="1" showGuides="1">
      <p:cViewPr>
        <p:scale>
          <a:sx n="88" d="100"/>
          <a:sy n="88" d="100"/>
        </p:scale>
        <p:origin x="928" y="48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8549-8251-F94A-8B06-A6539DBBB1B9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86BA-6C0F-3D46-A310-9487A27AF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86BA-6C0F-3D46-A310-9487A27AFF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86BA-6C0F-3D46-A310-9487A27AFF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9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86BA-6C0F-3D46-A310-9487A27AFF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A7DE-38B5-2F4A-B36D-F6AA2834F0E0}" type="datetime1">
              <a:rPr lang="en-CA" smtClean="0"/>
              <a:t>2017-11-05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1A3-7162-F848-BA1F-117C368955E5}" type="datetime1">
              <a:rPr lang="en-CA" smtClean="0"/>
              <a:t>2017-11-05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325E-CF25-FF4D-ABB4-90DA54191DAC}" type="datetime1">
              <a:rPr lang="en-CA" smtClean="0"/>
              <a:t>2017-11-05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8A57-1037-C74E-9D57-669C2EA45A7F}" type="datetime1">
              <a:rPr lang="en-CA" smtClean="0"/>
              <a:t>2017-11-05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CB2E-73FE-8040-9F1F-934989EE46A9}" type="datetime1">
              <a:rPr lang="en-CA" smtClean="0"/>
              <a:t>2017-11-05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5B46-D6A5-C64B-B6B3-131FA3F6D23F}" type="datetime1">
              <a:rPr lang="en-CA" smtClean="0"/>
              <a:t>2017-11-05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12AC-A67F-B645-968A-BA81FB2863CC}" type="datetime1">
              <a:rPr lang="en-CA" smtClean="0"/>
              <a:t>2017-11-05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92B7-9269-2043-BC98-D16C2FD2AE30}" type="datetime1">
              <a:rPr lang="en-CA" smtClean="0"/>
              <a:t>2017-11-05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9918-55A0-1146-882F-2ED42F4E141D}" type="datetime1">
              <a:rPr lang="en-CA" smtClean="0"/>
              <a:t>2017-11-05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4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9A8-3971-0C47-8C98-0993AAE1FC3C}" type="datetime1">
              <a:rPr lang="en-CA" smtClean="0"/>
              <a:t>2017-11-05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70C5-1BBC-D44B-8161-A55187206E56}" type="datetime1">
              <a:rPr lang="en-CA" smtClean="0"/>
              <a:t>2017-11-05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8880-D6E7-2349-8B11-7D51B66939F5}" type="datetime1">
              <a:rPr lang="en-CA" smtClean="0"/>
              <a:t>2017-11-05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4C8A-A12A-6443-913F-30ECEAE4B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1"/>
            <a:ext cx="12192001" cy="812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6805" y="2721114"/>
            <a:ext cx="7356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sz="4000" b="1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 Software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8187" y="3584500"/>
            <a:ext cx="608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Assignment 2: Concrete Architecture</a:t>
            </a:r>
            <a:endParaRPr lang="en-US" sz="2800" b="1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72497" y="3448085"/>
            <a:ext cx="5771700" cy="3261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" y="5534561"/>
            <a:ext cx="3172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CMPE 326</a:t>
            </a:r>
          </a:p>
          <a:p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TA: Dayi Lin</a:t>
            </a:r>
          </a:p>
          <a:p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Team: </a:t>
            </a:r>
            <a:r>
              <a:rPr lang="en-US" sz="2000" dirty="0" err="1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Pingu</a:t>
            </a:r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 Simulator </a:t>
            </a:r>
            <a:b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Date: November 10, 2017</a:t>
            </a:r>
          </a:p>
        </p:txBody>
      </p:sp>
      <p:sp>
        <p:nvSpPr>
          <p:cNvPr id="10" name="Oval 9"/>
          <p:cNvSpPr/>
          <p:nvPr/>
        </p:nvSpPr>
        <p:spPr>
          <a:xfrm>
            <a:off x="1722554" y="-1049867"/>
            <a:ext cx="8691447" cy="8720667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46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Low-Level Subsystem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5733" y="987086"/>
            <a:ext cx="41656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15" y="1352117"/>
            <a:ext cx="6543146" cy="5004233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02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6936" r="8343" b="8359"/>
          <a:stretch/>
        </p:blipFill>
        <p:spPr>
          <a:xfrm>
            <a:off x="2422278" y="1650350"/>
            <a:ext cx="7281335" cy="4182533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8023" y="340755"/>
            <a:ext cx="657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Proposed Feature </a:t>
            </a:r>
            <a:r>
              <a:rPr lang="en-US" sz="360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- Multiplayer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5733" y="987086"/>
            <a:ext cx="617341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657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Proposed Feature </a:t>
            </a:r>
            <a:r>
              <a:rPr lang="en-US" sz="360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- Multiplayer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5733" y="987086"/>
            <a:ext cx="617341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62951"/>
            <a:ext cx="8118793" cy="5275961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25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37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Lessons Learned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8800" y="987086"/>
            <a:ext cx="32004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6721" y="1709298"/>
            <a:ext cx="10405533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Higher coupling than we would have expected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practice, software design requires some compromises and planning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When working in large teams it is important to state the architecture beforehand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Understand is a useful tool to understand the code base with a steep learning curve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It is hard to derive an architecture by just observing how the game runs without looking at the source code</a:t>
            </a:r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4" y="340755"/>
            <a:ext cx="311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Closing</a:t>
            </a:r>
            <a:r>
              <a:rPr lang="en-US" sz="3600" dirty="0" smtClean="0">
                <a:solidFill>
                  <a:srgbClr val="FFFFF0"/>
                </a:solidFill>
              </a:rPr>
              <a:t> </a:t>
            </a:r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Points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8800" y="987086"/>
            <a:ext cx="2709333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6721" y="1709298"/>
            <a:ext cx="108417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Conceptual and concrete architecture were different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Architecture style is layered/object-oriented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There were some unexpected dependencies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Coding shortcuts, special cases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Our proposed feature for assignment three is local multiplayer</a:t>
            </a:r>
          </a:p>
        </p:txBody>
      </p:sp>
    </p:spTree>
    <p:extLst>
      <p:ext uri="{BB962C8B-B14F-4D97-AF65-F5344CB8AC3E}">
        <p14:creationId xmlns:p14="http://schemas.microsoft.com/office/powerpoint/2010/main" val="10634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7140" y="3044279"/>
            <a:ext cx="317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Thank You!</a:t>
            </a:r>
            <a:endParaRPr lang="en-US" sz="44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240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Overview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6533" y="987086"/>
            <a:ext cx="1724781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7790" y="1582340"/>
            <a:ext cx="558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Old Conceptual Architecture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Concrete Architecture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err="1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Reflexion</a:t>
            </a: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 Analysis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Sequence Diagram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Low-Level </a:t>
            </a: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Subsystem</a:t>
            </a:r>
          </a:p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Proposed Feature</a:t>
            </a:r>
            <a:endParaRPr lang="en-US" sz="2400" dirty="0" smtClean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Lessons Learned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604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Old Conceptual Architecture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6533" y="987086"/>
            <a:ext cx="5554134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86" y="1288706"/>
            <a:ext cx="7464870" cy="5250206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41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4" y="340755"/>
            <a:ext cx="397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Derivation Process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6533" y="987086"/>
            <a:ext cx="34544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6721" y="1216677"/>
            <a:ext cx="10405533" cy="31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6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Created a basic five level layered/object-oriented system</a:t>
            </a:r>
          </a:p>
          <a:p>
            <a:pPr marL="742950" lvl="1" indent="-285750">
              <a:lnSpc>
                <a:spcPts val="256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Interaction Layer, Input Handler, Resource Manager, Game Element, Add-on Manager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lnSpc>
                <a:spcPts val="256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Derived our concrete architecture with the Understand tool</a:t>
            </a:r>
          </a:p>
          <a:p>
            <a:pPr marL="285750" indent="-285750">
              <a:lnSpc>
                <a:spcPts val="256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Tried to keep most files that were grouped together in the source code by the developers together within our layers.</a:t>
            </a:r>
          </a:p>
          <a:p>
            <a:pPr marL="285750" indent="-285750">
              <a:lnSpc>
                <a:spcPts val="256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Examine internal dependencies of each layer to see if our architecture diagram needed to be updated or if the file could be moved to a more sensible location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922" y="4963428"/>
            <a:ext cx="108950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is multi-threaded. While the game is running, 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some processes are executed concurrently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Audio and Graphics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Physics 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and </a:t>
            </a:r>
            <a:r>
              <a:rPr lang="en-US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34" y="4460019"/>
            <a:ext cx="397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Concurrency</a:t>
            </a:r>
            <a:endParaRPr lang="en-US" sz="24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38190" y="4921684"/>
            <a:ext cx="15480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453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Understand Diagram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8723" y="987086"/>
            <a:ext cx="403407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3" y="2285097"/>
            <a:ext cx="9644969" cy="2720375"/>
          </a:xfrm>
          <a:prstGeom prst="rect">
            <a:avLst/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65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641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Concrete Architecture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8800" y="987086"/>
            <a:ext cx="4332514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59" y="1344458"/>
            <a:ext cx="8060458" cy="5177521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387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Reflexion</a:t>
            </a:r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 Analysis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5733" y="987086"/>
            <a:ext cx="35052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78" y="1271421"/>
            <a:ext cx="6596820" cy="5165892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53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580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Unexpected Dependencies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2667" y="987086"/>
            <a:ext cx="53340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2667" y="1633417"/>
            <a:ext cx="10895012" cy="384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nexpected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number of double sided dependencies, if it was truly a layered architecture there wouldn't be any</a:t>
            </a:r>
          </a:p>
          <a:p>
            <a:pPr marL="285750" indent="-285750">
              <a:lnSpc>
                <a:spcPts val="35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Resource 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Manager does not seem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like it should depend 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on Game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lements</a:t>
            </a:r>
          </a:p>
          <a:p>
            <a:pPr marL="285750" indent="-285750">
              <a:lnSpc>
                <a:spcPts val="35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Scripting seems to be a place to add random functionality to 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components</a:t>
            </a:r>
          </a:p>
          <a:p>
            <a:pPr marL="285750" indent="-285750">
              <a:lnSpc>
                <a:spcPts val="35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We didn't think the I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nteraction Layer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would depend on Game 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Elements</a:t>
            </a:r>
          </a:p>
          <a:p>
            <a:pPr marL="742950" lvl="1" indent="-285750">
              <a:lnSpc>
                <a:spcPts val="3500"/>
              </a:lnSpc>
              <a:spcAft>
                <a:spcPts val="12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ame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lements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should just send things to the GUI to be displayed but not the other way</a:t>
            </a:r>
          </a:p>
        </p:txBody>
      </p:sp>
    </p:spTree>
    <p:extLst>
      <p:ext uri="{BB962C8B-B14F-4D97-AF65-F5344CB8AC3E}">
        <p14:creationId xmlns:p14="http://schemas.microsoft.com/office/powerpoint/2010/main" val="9780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023" y="340755"/>
            <a:ext cx="406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Sequence</a:t>
            </a:r>
            <a:r>
              <a:rPr lang="en-US" sz="3600" dirty="0" smtClean="0">
                <a:solidFill>
                  <a:srgbClr val="FFFFF0"/>
                </a:solidFill>
              </a:rPr>
              <a:t> </a:t>
            </a:r>
            <a:r>
              <a:rPr lang="en-US" sz="36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Diagram</a:t>
            </a:r>
            <a:endParaRPr lang="en-US" sz="3600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5733" y="987086"/>
            <a:ext cx="3708400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4C8A-A12A-6443-913F-30ECEAE4B5C4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2" y="1224301"/>
            <a:ext cx="6451600" cy="5314611"/>
          </a:xfrm>
          <a:prstGeom prst="rect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806268" y="6395910"/>
            <a:ext cx="1440420" cy="10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347</Words>
  <Application>Microsoft Macintosh PowerPoint</Application>
  <PresentationFormat>Widescreen</PresentationFormat>
  <Paragraphs>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2017-11-01T17:46:15Z</dcterms:created>
  <dcterms:modified xsi:type="dcterms:W3CDTF">2017-11-06T03:14:02Z</dcterms:modified>
</cp:coreProperties>
</file>