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61" r:id="rId2"/>
    <p:sldId id="259" r:id="rId3"/>
    <p:sldId id="263" r:id="rId4"/>
    <p:sldId id="260" r:id="rId5"/>
    <p:sldId id="267" r:id="rId6"/>
    <p:sldId id="266" r:id="rId7"/>
    <p:sldId id="264" r:id="rId8"/>
    <p:sldId id="265" r:id="rId9"/>
    <p:sldId id="26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762E"/>
    <a:srgbClr val="240002"/>
    <a:srgbClr val="001C35"/>
    <a:srgbClr val="011629"/>
    <a:srgbClr val="002441"/>
    <a:srgbClr val="001424"/>
    <a:srgbClr val="1A1A1A"/>
    <a:srgbClr val="240014"/>
    <a:srgbClr val="360014"/>
    <a:srgbClr val="36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 showGuides="1">
      <p:cViewPr>
        <p:scale>
          <a:sx n="78" d="100"/>
          <a:sy n="78" d="100"/>
        </p:scale>
        <p:origin x="176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889C4-3C2D-8E4E-9CB9-33B5045E7547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C02A8-225C-8B44-A32A-8C4E46AF0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C02A8-225C-8B44-A32A-8C4E46AF08EF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7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C02A8-225C-8B44-A32A-8C4E46AF08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5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C02A8-225C-8B44-A32A-8C4E46AF08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C02A8-225C-8B44-A32A-8C4E46AF08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9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7CBB-E8A2-1A49-A615-3B3D56C2BE5D}" type="datetime1">
              <a:rPr lang="en-CA" smtClean="0"/>
              <a:t>2017-10-15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DA4-48FB-6745-AB42-370F6979A109}" type="datetime1">
              <a:rPr lang="en-CA" smtClean="0"/>
              <a:t>2017-10-15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9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5F8-E206-9B4D-89CD-89478B8AF3D3}" type="datetime1">
              <a:rPr lang="en-CA" smtClean="0"/>
              <a:t>2017-10-15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A337-810B-C546-99E6-A2D55C32B09D}" type="datetime1">
              <a:rPr lang="en-CA" smtClean="0"/>
              <a:t>2017-10-15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4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01D5-AE6D-9E49-A3D4-8FAF9844555F}" type="datetime1">
              <a:rPr lang="en-CA" smtClean="0"/>
              <a:t>2017-10-15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2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A308-E526-7849-8115-5521906A7241}" type="datetime1">
              <a:rPr lang="en-CA" smtClean="0"/>
              <a:t>2017-10-15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42BF-DF1D-5347-AB37-07D531C3B89E}" type="datetime1">
              <a:rPr lang="en-CA" smtClean="0"/>
              <a:t>2017-10-15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21E9-F8E5-7E46-9CD8-E713A6F66620}" type="datetime1">
              <a:rPr lang="en-CA" smtClean="0"/>
              <a:t>2017-10-15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7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ED3-8499-4345-88F1-897AD97D13A8}" type="datetime1">
              <a:rPr lang="en-CA" smtClean="0"/>
              <a:t>2017-10-15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28F1-12E8-1745-915D-BC16BE97F071}" type="datetime1">
              <a:rPr lang="en-CA" smtClean="0"/>
              <a:t>2017-10-15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1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79A8-10B2-F447-A736-EB19E07F733A}" type="datetime1">
              <a:rPr lang="en-CA" smtClean="0"/>
              <a:t>2017-10-15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432C-C700-9D42-9D1E-6E3777040698}" type="datetime1">
              <a:rPr lang="en-CA" smtClean="0"/>
              <a:t>2017-10-15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06B3-D5E9-904C-945F-6BFFB481E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1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148060" y="6449568"/>
            <a:ext cx="205740" cy="213550"/>
          </a:xfrm>
          <a:prstGeom prst="rect">
            <a:avLst/>
          </a:prstGeom>
          <a:solidFill>
            <a:srgbClr val="001424"/>
          </a:solidFill>
          <a:ln>
            <a:solidFill>
              <a:srgbClr val="0014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427265" y="1636670"/>
            <a:ext cx="5554436" cy="5694859"/>
          </a:xfrm>
          <a:prstGeom prst="line">
            <a:avLst/>
          </a:prstGeom>
          <a:ln w="1809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17525" y="2227742"/>
            <a:ext cx="7356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SuperTux</a:t>
            </a:r>
            <a:r>
              <a:rPr lang="en-US" sz="4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 Software Architecture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45047" y="3045637"/>
            <a:ext cx="6460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Assignment 1: Conceptual Architecture</a:t>
            </a:r>
            <a:endParaRPr lang="en-US" sz="28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209009" y="2954713"/>
            <a:ext cx="5771700" cy="326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171212" y="5403932"/>
            <a:ext cx="2960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CMPE 326</a:t>
            </a:r>
          </a:p>
          <a:p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Team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: </a:t>
            </a:r>
            <a:r>
              <a:rPr lang="en-US" sz="2000" dirty="0" err="1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Pingu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Simulator</a:t>
            </a:r>
            <a:b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TA: Dayi Lin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Date: October 18, 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2017</a:t>
            </a:r>
            <a:endParaRPr lang="en-US" sz="2000" dirty="0" smtClean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8628" y="3007767"/>
            <a:ext cx="3379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Thank You</a:t>
            </a:r>
            <a:endParaRPr lang="en-US" sz="5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275771"/>
            <a:ext cx="3294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SuperTux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7517" y="1926772"/>
            <a:ext cx="9456965" cy="3004457"/>
          </a:xfrm>
          <a:prstGeom prst="rect">
            <a:avLst/>
          </a:prstGeom>
          <a:solidFill>
            <a:schemeClr val="bg1">
              <a:lumMod val="65000"/>
              <a:alpha val="12000"/>
            </a:schemeClr>
          </a:solidFill>
          <a:ln w="88900">
            <a:solidFill>
              <a:srgbClr val="A07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9363" y="2468771"/>
            <a:ext cx="82132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CA" sz="2000" dirty="0" err="1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SuperTux</a:t>
            </a:r>
            <a:r>
              <a:rPr lang="en-CA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 is a free and open-source two </a:t>
            </a:r>
            <a:r>
              <a:rPr lang="en-CA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dimensional </a:t>
            </a:r>
            <a:r>
              <a:rPr lang="en-CA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platform game that was released in 2003. The game was inspired by Nintendo’s Super Mario Bros. series. </a:t>
            </a:r>
            <a:r>
              <a:rPr lang="en-CA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It was </a:t>
            </a:r>
            <a:r>
              <a:rPr lang="en-CA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originally created by Bill Kendrick and is </a:t>
            </a:r>
            <a:r>
              <a:rPr lang="en-CA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currently maintained by </a:t>
            </a:r>
            <a:r>
              <a:rPr lang="en-CA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the </a:t>
            </a:r>
            <a:r>
              <a:rPr lang="en-CA" sz="2000" dirty="0" err="1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SuperTux</a:t>
            </a:r>
            <a:r>
              <a:rPr lang="en-CA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 Development Team.</a:t>
            </a:r>
            <a:endParaRPr lang="en-US" sz="20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2910" y="2210721"/>
            <a:ext cx="503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“</a:t>
            </a:r>
            <a:endParaRPr lang="en-US" sz="48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4674" y="3748899"/>
            <a:ext cx="543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”</a:t>
            </a:r>
            <a:endParaRPr lang="en-US" sz="5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275771"/>
            <a:ext cx="6110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High-Level Architecture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6731" y="1937124"/>
            <a:ext cx="912041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First impression of the system was that is was an Object Oriented architecture style</a:t>
            </a:r>
          </a:p>
          <a:p>
            <a:pPr marL="285750" indent="-285750">
              <a:lnSpc>
                <a:spcPts val="3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By creating a general architecture we were able to visualize that the architecture was layered</a:t>
            </a:r>
          </a:p>
          <a:p>
            <a:pPr marL="285750" indent="-285750">
              <a:lnSpc>
                <a:spcPts val="3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The architecture has no concurrency as levels are loaded first and then the user plays them</a:t>
            </a:r>
          </a:p>
        </p:txBody>
      </p:sp>
      <p:sp>
        <p:nvSpPr>
          <p:cNvPr id="8" name="Rectangle 7"/>
          <p:cNvSpPr/>
          <p:nvPr/>
        </p:nvSpPr>
        <p:spPr>
          <a:xfrm>
            <a:off x="674916" y="434248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The </a:t>
            </a:r>
            <a:r>
              <a:rPr lang="en-US" sz="2000" dirty="0">
                <a:solidFill>
                  <a:srgbClr val="A0762E"/>
                </a:solidFill>
              </a:rPr>
              <a:t>l</a:t>
            </a:r>
            <a:r>
              <a:rPr lang="en-US" sz="2000" dirty="0" smtClean="0">
                <a:solidFill>
                  <a:srgbClr val="A0762E"/>
                </a:solidFill>
              </a:rPr>
              <a:t>ayered architecture is split into six subsystems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Interaction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Input Handler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Game Elements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Data Manager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Resource Manager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rgbClr val="A0762E"/>
                </a:solidFill>
              </a:rPr>
              <a:t>Hardware Abstraction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155" y="1332260"/>
            <a:ext cx="314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Derivation Process</a:t>
            </a:r>
            <a:endParaRPr lang="en-US" sz="28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7756" y="1819934"/>
            <a:ext cx="2880000" cy="75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837714" y="2305818"/>
            <a:ext cx="5045529" cy="5290620"/>
          </a:xfrm>
          <a:prstGeom prst="line">
            <a:avLst/>
          </a:prstGeom>
          <a:ln w="1809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07220" y="1089816"/>
            <a:ext cx="8118088" cy="5493700"/>
          </a:xfrm>
          <a:prstGeom prst="rect">
            <a:avLst/>
          </a:prstGeom>
          <a:solidFill>
            <a:schemeClr val="bg1"/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7371" y="275771"/>
            <a:ext cx="6110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High-Level Architecture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067" y="1174853"/>
            <a:ext cx="7599866" cy="536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275771"/>
            <a:ext cx="6110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Data Flow Diagram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568" y="1205232"/>
            <a:ext cx="7040864" cy="5280649"/>
          </a:xfrm>
          <a:prstGeom prst="rect">
            <a:avLst/>
          </a:prstGeom>
          <a:ln w="31750">
            <a:solidFill>
              <a:schemeClr val="bg2">
                <a:lumMod val="50000"/>
              </a:schemeClr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275771"/>
            <a:ext cx="6110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Use Case Diagram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777" y="1582599"/>
            <a:ext cx="6304445" cy="4341123"/>
          </a:xfrm>
          <a:prstGeom prst="rect">
            <a:avLst/>
          </a:prstGeom>
          <a:ln w="31750">
            <a:solidFill>
              <a:schemeClr val="bg2">
                <a:lumMod val="5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438748" y="3876261"/>
            <a:ext cx="518821" cy="178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28383" y="5406887"/>
            <a:ext cx="397566" cy="119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275771"/>
            <a:ext cx="50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Sequence Diagram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044" y="1271588"/>
            <a:ext cx="6563912" cy="5361657"/>
          </a:xfrm>
          <a:prstGeom prst="rect">
            <a:avLst/>
          </a:prstGeom>
          <a:ln w="31750">
            <a:solidFill>
              <a:schemeClr val="bg2">
                <a:lumMod val="5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7903706" y="6483349"/>
            <a:ext cx="1420062" cy="992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275771"/>
            <a:ext cx="50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Sequence Diagram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83" y="1152740"/>
            <a:ext cx="6554434" cy="5537656"/>
          </a:xfrm>
          <a:prstGeom prst="rect">
            <a:avLst/>
          </a:prstGeom>
          <a:ln w="31750">
            <a:solidFill>
              <a:schemeClr val="bg2">
                <a:lumMod val="50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7458691" y="6504658"/>
            <a:ext cx="1900238" cy="171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1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0" y="275771"/>
            <a:ext cx="7852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Team Responsibilities &amp; Issues</a:t>
            </a:r>
            <a:endParaRPr lang="en-US" sz="4400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4459" y="1016184"/>
            <a:ext cx="420914" cy="0"/>
          </a:xfrm>
          <a:prstGeom prst="line">
            <a:avLst/>
          </a:prstGeom>
          <a:ln w="285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06B3-D5E9-904C-945F-6BFFB481E24A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0657" y="1495342"/>
            <a:ext cx="7825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SuperTux’s</a:t>
            </a:r>
            <a:r>
              <a:rPr lang="en-US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 d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evelopment </a:t>
            </a:r>
            <a:r>
              <a:rPr lang="en-US" sz="2000" dirty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t</a:t>
            </a:r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eam is split up into the following groups:</a:t>
            </a:r>
          </a:p>
        </p:txBody>
      </p:sp>
      <p:sp>
        <p:nvSpPr>
          <p:cNvPr id="8" name="Rectangle 7"/>
          <p:cNvSpPr/>
          <p:nvPr/>
        </p:nvSpPr>
        <p:spPr>
          <a:xfrm>
            <a:off x="540657" y="4321368"/>
            <a:ext cx="5578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Potential Team Issues: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2087" y="1970656"/>
            <a:ext cx="2953659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Graphics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Level design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Programming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Documentation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Coordination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2087" y="4794676"/>
            <a:ext cx="60960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Lack of management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No enforcement of quality or deadlines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Global team does not allow for efficient development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4947" y="1965193"/>
            <a:ext cx="276497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Packaging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Nightly Builds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Voice Acting </a:t>
            </a:r>
          </a:p>
          <a:p>
            <a:pPr marL="342900" indent="-342900">
              <a:spcAft>
                <a:spcPts val="800"/>
              </a:spcAft>
              <a:buFont typeface="Arial" charset="0"/>
              <a:buChar char="•"/>
            </a:pPr>
            <a:r>
              <a:rPr lang="en-US" dirty="0" smtClean="0">
                <a:solidFill>
                  <a:srgbClr val="A0762E"/>
                </a:solidFill>
                <a:latin typeface="Avenir Book" charset="0"/>
                <a:ea typeface="Avenir Book" charset="0"/>
                <a:cs typeface="Avenir Book" charset="0"/>
              </a:rPr>
              <a:t>Music Translations</a:t>
            </a:r>
            <a:endParaRPr lang="en-US" dirty="0">
              <a:solidFill>
                <a:srgbClr val="A0762E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837714" y="2305818"/>
            <a:ext cx="5045529" cy="5290620"/>
          </a:xfrm>
          <a:prstGeom prst="line">
            <a:avLst/>
          </a:prstGeom>
          <a:ln w="180975">
            <a:solidFill>
              <a:srgbClr val="A076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207</Words>
  <Application>Microsoft Macintosh PowerPoint</Application>
  <PresentationFormat>Widescreen</PresentationFormat>
  <Paragraphs>55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2017-10-15T20:34:15Z</dcterms:created>
  <dcterms:modified xsi:type="dcterms:W3CDTF">2017-10-16T01:04:01Z</dcterms:modified>
</cp:coreProperties>
</file>